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1" r:id="rId1"/>
    <p:sldMasterId id="2147483823" r:id="rId2"/>
  </p:sldMasterIdLst>
  <p:notesMasterIdLst>
    <p:notesMasterId r:id="rId16"/>
  </p:notesMasterIdLst>
  <p:sldIdLst>
    <p:sldId id="275" r:id="rId3"/>
    <p:sldId id="302" r:id="rId4"/>
    <p:sldId id="294" r:id="rId5"/>
    <p:sldId id="286" r:id="rId6"/>
    <p:sldId id="324" r:id="rId7"/>
    <p:sldId id="298" r:id="rId8"/>
    <p:sldId id="301" r:id="rId9"/>
    <p:sldId id="325" r:id="rId10"/>
    <p:sldId id="326" r:id="rId11"/>
    <p:sldId id="327" r:id="rId12"/>
    <p:sldId id="329" r:id="rId13"/>
    <p:sldId id="331" r:id="rId14"/>
    <p:sldId id="330" r:id="rId15"/>
  </p:sldIdLst>
  <p:sldSz cx="9144000" cy="5143500" type="screen16x9"/>
  <p:notesSz cx="6858000" cy="9144000"/>
  <p:embeddedFontLs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  <p15:guide id="4" pos="2051">
          <p15:clr>
            <a:srgbClr val="9AA0A6"/>
          </p15:clr>
        </p15:guide>
        <p15:guide id="5" pos="3813">
          <p15:clr>
            <a:srgbClr val="9AA0A6"/>
          </p15:clr>
        </p15:guide>
        <p15:guide id="6" pos="1993">
          <p15:clr>
            <a:srgbClr val="9AA0A6"/>
          </p15:clr>
        </p15:guide>
        <p15:guide id="7" pos="2932">
          <p15:clr>
            <a:srgbClr val="9AA0A6"/>
          </p15:clr>
        </p15:guide>
        <p15:guide id="8" pos="5437">
          <p15:clr>
            <a:srgbClr val="9AA0A6"/>
          </p15:clr>
        </p15:guide>
        <p15:guide id="9" orient="horz" pos="288">
          <p15:clr>
            <a:srgbClr val="9AA0A6"/>
          </p15:clr>
        </p15:guide>
        <p15:guide id="10" orient="horz" pos="766">
          <p15:clr>
            <a:srgbClr val="9AA0A6"/>
          </p15:clr>
        </p15:guide>
        <p15:guide id="11" orient="horz" pos="1043">
          <p15:clr>
            <a:srgbClr val="9AA0A6"/>
          </p15:clr>
        </p15:guide>
        <p15:guide id="12" orient="horz" pos="2892">
          <p15:clr>
            <a:srgbClr val="9AA0A6"/>
          </p15:clr>
        </p15:guide>
        <p15:guide id="13" orient="horz" pos="3053">
          <p15:clr>
            <a:srgbClr val="9AA0A6"/>
          </p15:clr>
        </p15:guide>
        <p15:guide id="14" orient="horz" pos="309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AE81F-8FF5-44F8-9194-3429D1BB8E18}" v="10" dt="2020-11-15T21:56:16.509"/>
  </p1510:revLst>
</p1510:revInfo>
</file>

<file path=ppt/tableStyles.xml><?xml version="1.0" encoding="utf-8"?>
<a:tblStyleLst xmlns:a="http://schemas.openxmlformats.org/drawingml/2006/main" def="{64D19149-B928-49F8-A215-138B2191D05A}">
  <a:tblStyle styleId="{64D19149-B928-49F8-A215-138B2191D0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29" autoAdjust="0"/>
  </p:normalViewPr>
  <p:slideViewPr>
    <p:cSldViewPr snapToGrid="0">
      <p:cViewPr varScale="1">
        <p:scale>
          <a:sx n="128" d="100"/>
          <a:sy n="128" d="100"/>
        </p:scale>
        <p:origin x="1134" y="126"/>
      </p:cViewPr>
      <p:guideLst>
        <p:guide orient="horz" pos="1620"/>
        <p:guide pos="2880"/>
        <p:guide pos="288"/>
        <p:guide pos="2051"/>
        <p:guide pos="3813"/>
        <p:guide pos="1993"/>
        <p:guide pos="2932"/>
        <p:guide pos="5437"/>
        <p:guide orient="horz" pos="288"/>
        <p:guide orient="horz" pos="766"/>
        <p:guide orient="horz" pos="1043"/>
        <p:guide orient="horz" pos="2892"/>
        <p:guide orient="horz" pos="3053"/>
        <p:guide orient="horz" pos="309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Gazzola" userId="e638e835cca91b1a" providerId="LiveId" clId="{595AE81F-8FF5-44F8-9194-3429D1BB8E18}"/>
    <pc:docChg chg="undo custSel addSld delSld modSld">
      <pc:chgData name="Juan Jose Gazzola" userId="e638e835cca91b1a" providerId="LiveId" clId="{595AE81F-8FF5-44F8-9194-3429D1BB8E18}" dt="2020-11-15T21:58:19.269" v="201" actId="5793"/>
      <pc:docMkLst>
        <pc:docMk/>
      </pc:docMkLst>
      <pc:sldChg chg="addSp delSp modSp mod">
        <pc:chgData name="Juan Jose Gazzola" userId="e638e835cca91b1a" providerId="LiveId" clId="{595AE81F-8FF5-44F8-9194-3429D1BB8E18}" dt="2020-11-15T21:57:49.393" v="199" actId="20577"/>
        <pc:sldMkLst>
          <pc:docMk/>
          <pc:sldMk cId="0" sldId="275"/>
        </pc:sldMkLst>
        <pc:spChg chg="mod">
          <ac:chgData name="Juan Jose Gazzola" userId="e638e835cca91b1a" providerId="LiveId" clId="{595AE81F-8FF5-44F8-9194-3429D1BB8E18}" dt="2020-11-15T21:57:49.393" v="199" actId="20577"/>
          <ac:spMkLst>
            <pc:docMk/>
            <pc:sldMk cId="0" sldId="275"/>
            <ac:spMk id="769" creationId="{00000000-0000-0000-0000-000000000000}"/>
          </ac:spMkLst>
        </pc:spChg>
        <pc:picChg chg="add del mod">
          <ac:chgData name="Juan Jose Gazzola" userId="e638e835cca91b1a" providerId="LiveId" clId="{595AE81F-8FF5-44F8-9194-3429D1BB8E18}" dt="2020-11-12T22:07:04.191" v="18" actId="478"/>
          <ac:picMkLst>
            <pc:docMk/>
            <pc:sldMk cId="0" sldId="275"/>
            <ac:picMk id="2" creationId="{1742ADA3-B68A-45B7-A02F-57F1B6475763}"/>
          </ac:picMkLst>
        </pc:picChg>
      </pc:sldChg>
      <pc:sldChg chg="addSp delSp modSp mod">
        <pc:chgData name="Juan Jose Gazzola" userId="e638e835cca91b1a" providerId="LiveId" clId="{595AE81F-8FF5-44F8-9194-3429D1BB8E18}" dt="2020-11-12T22:07:19.193" v="21" actId="1076"/>
        <pc:sldMkLst>
          <pc:docMk/>
          <pc:sldMk cId="0" sldId="302"/>
        </pc:sldMkLst>
        <pc:picChg chg="add del mod">
          <ac:chgData name="Juan Jose Gazzola" userId="e638e835cca91b1a" providerId="LiveId" clId="{595AE81F-8FF5-44F8-9194-3429D1BB8E18}" dt="2020-11-12T22:05:50.143" v="1"/>
          <ac:picMkLst>
            <pc:docMk/>
            <pc:sldMk cId="0" sldId="302"/>
            <ac:picMk id="3" creationId="{A3C6CEA6-B95F-4020-9542-75FBCBF66C55}"/>
          </ac:picMkLst>
        </pc:picChg>
        <pc:picChg chg="add del mod">
          <ac:chgData name="Juan Jose Gazzola" userId="e638e835cca91b1a" providerId="LiveId" clId="{595AE81F-8FF5-44F8-9194-3429D1BB8E18}" dt="2020-11-12T22:06:21.179" v="10" actId="21"/>
          <ac:picMkLst>
            <pc:docMk/>
            <pc:sldMk cId="0" sldId="302"/>
            <ac:picMk id="5" creationId="{89855BBE-04F2-4399-BB0A-72A47C934BE3}"/>
          </ac:picMkLst>
        </pc:picChg>
        <pc:picChg chg="add mod">
          <ac:chgData name="Juan Jose Gazzola" userId="e638e835cca91b1a" providerId="LiveId" clId="{595AE81F-8FF5-44F8-9194-3429D1BB8E18}" dt="2020-11-12T22:07:19.193" v="21" actId="1076"/>
          <ac:picMkLst>
            <pc:docMk/>
            <pc:sldMk cId="0" sldId="302"/>
            <ac:picMk id="7" creationId="{8F459B5F-1411-4F51-8605-4063E0FEC455}"/>
          </ac:picMkLst>
        </pc:picChg>
      </pc:sldChg>
      <pc:sldChg chg="modNotesTx">
        <pc:chgData name="Juan Jose Gazzola" userId="e638e835cca91b1a" providerId="LiveId" clId="{595AE81F-8FF5-44F8-9194-3429D1BB8E18}" dt="2020-11-14T19:07:33.281" v="26" actId="20577"/>
        <pc:sldMkLst>
          <pc:docMk/>
          <pc:sldMk cId="2555961074" sldId="324"/>
        </pc:sldMkLst>
      </pc:sldChg>
      <pc:sldChg chg="addSp modSp del mod">
        <pc:chgData name="Juan Jose Gazzola" userId="e638e835cca91b1a" providerId="LiveId" clId="{595AE81F-8FF5-44F8-9194-3429D1BB8E18}" dt="2020-11-13T00:12:00.702" v="24" actId="47"/>
        <pc:sldMkLst>
          <pc:docMk/>
          <pc:sldMk cId="638024399" sldId="328"/>
        </pc:sldMkLst>
        <pc:picChg chg="add mod">
          <ac:chgData name="Juan Jose Gazzola" userId="e638e835cca91b1a" providerId="LiveId" clId="{595AE81F-8FF5-44F8-9194-3429D1BB8E18}" dt="2020-11-13T00:07:54.920" v="23" actId="1076"/>
          <ac:picMkLst>
            <pc:docMk/>
            <pc:sldMk cId="638024399" sldId="328"/>
            <ac:picMk id="2" creationId="{1476D207-BA41-4193-B80E-6F5371645B02}"/>
          </ac:picMkLst>
        </pc:picChg>
      </pc:sldChg>
      <pc:sldChg chg="modSp mod">
        <pc:chgData name="Juan Jose Gazzola" userId="e638e835cca91b1a" providerId="LiveId" clId="{595AE81F-8FF5-44F8-9194-3429D1BB8E18}" dt="2020-11-14T19:53:54.794" v="33" actId="20577"/>
        <pc:sldMkLst>
          <pc:docMk/>
          <pc:sldMk cId="2554326292" sldId="329"/>
        </pc:sldMkLst>
        <pc:spChg chg="mod">
          <ac:chgData name="Juan Jose Gazzola" userId="e638e835cca91b1a" providerId="LiveId" clId="{595AE81F-8FF5-44F8-9194-3429D1BB8E18}" dt="2020-11-14T19:53:54.794" v="33" actId="20577"/>
          <ac:spMkLst>
            <pc:docMk/>
            <pc:sldMk cId="2554326292" sldId="329"/>
            <ac:spMk id="6" creationId="{EBBDF051-44B4-49ED-A729-A779029149FB}"/>
          </ac:spMkLst>
        </pc:spChg>
      </pc:sldChg>
      <pc:sldChg chg="add">
        <pc:chgData name="Juan Jose Gazzola" userId="e638e835cca91b1a" providerId="LiveId" clId="{595AE81F-8FF5-44F8-9194-3429D1BB8E18}" dt="2020-11-13T00:12:02.885" v="25"/>
        <pc:sldMkLst>
          <pc:docMk/>
          <pc:sldMk cId="3933901898" sldId="330"/>
        </pc:sldMkLst>
      </pc:sldChg>
      <pc:sldChg chg="modSp add mod">
        <pc:chgData name="Juan Jose Gazzola" userId="e638e835cca91b1a" providerId="LiveId" clId="{595AE81F-8FF5-44F8-9194-3429D1BB8E18}" dt="2020-11-15T21:58:19.269" v="201" actId="5793"/>
        <pc:sldMkLst>
          <pc:docMk/>
          <pc:sldMk cId="260075547" sldId="331"/>
        </pc:sldMkLst>
        <pc:spChg chg="mod">
          <ac:chgData name="Juan Jose Gazzola" userId="e638e835cca91b1a" providerId="LiveId" clId="{595AE81F-8FF5-44F8-9194-3429D1BB8E18}" dt="2020-11-15T21:58:19.269" v="201" actId="5793"/>
          <ac:spMkLst>
            <pc:docMk/>
            <pc:sldMk cId="260075547" sldId="331"/>
            <ac:spMk id="6" creationId="{EBBDF051-44B4-49ED-A729-A779029149FB}"/>
          </ac:spMkLst>
        </pc:spChg>
        <pc:spChg chg="mod">
          <ac:chgData name="Juan Jose Gazzola" userId="e638e835cca91b1a" providerId="LiveId" clId="{595AE81F-8FF5-44F8-9194-3429D1BB8E18}" dt="2020-11-15T21:52:29.376" v="74" actId="20577"/>
          <ac:spMkLst>
            <pc:docMk/>
            <pc:sldMk cId="260075547" sldId="331"/>
            <ac:spMk id="10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241cf8233_0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241cf8233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241cf8233_0_15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8241cf8233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99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241cf8233_0_23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8241cf8233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58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241cf8233_0_23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8241cf8233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657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241cf8233_0_26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8241cf8233_0_2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24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241cf8233_0_26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8241cf8233_0_2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241cf8233_0_19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8241cf8233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241cf8233_0_15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8241cf8233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241cf8233_0_19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1" name="Google Shape;991;g8241cf8233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82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241cf8233_0_20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8241cf8233_0_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241cf8233_0_23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8241cf8233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241cf8233_0_23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8241cf8233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43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241cf8233_0_23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g8241cf8233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76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Terraform">
  <p:cSld name="Splash - Terraform_1">
    <p:bg>
      <p:bgPr>
        <a:gradFill>
          <a:gsLst>
            <a:gs pos="0">
              <a:schemeClr val="accent4"/>
            </a:gs>
            <a:gs pos="100000">
              <a:srgbClr val="3C2AA8"/>
            </a:gs>
          </a:gsLst>
          <a:lin ang="3600008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64" name="Google Shape;264;p8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8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6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68" name="Google Shape;268;p8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8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 2">
  <p:cSld name="Template Section Title 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8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7" name="Google Shape;277;p88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78" name="Google Shape;278;p8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8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9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2" name="Google Shape;282;p89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83" name="Google Shape;283;p8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8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5" name="Google Shape;285;p89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89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0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9" name="Google Shape;289;p90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90" name="Google Shape;290;p9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9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2" name="Google Shape;292;p90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90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93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300" name="Google Shape;300;p9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93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803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93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803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3" name="Google Shape;303;p9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Hashi">
  <p:cSld name="Callout Slid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Terraform">
  <p:cSld name="Callout Slide Terraform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Consul">
  <p:cSld name="Callout Slide Consul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Nomad">
  <p:cSld name="Callout Slide Nomad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Packer">
  <p:cSld name="Callout Slide Nomad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9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grant">
  <p:cSld name="Callout Slide Nomad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00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Hashi">
  <p:cSld name="Callout Slide 2"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Terraform">
  <p:cSld name="Callout Slide 2_1">
    <p:bg>
      <p:bgPr>
        <a:solidFill>
          <a:srgbClr val="00000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ult">
  <p:cSld name="Callout Slide 2 Vault">
    <p:bg>
      <p:bgPr>
        <a:solidFill>
          <a:srgbClr val="000000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Consul">
  <p:cSld name="Callout Slide 2 Vault_1">
    <p:bg>
      <p:bgPr>
        <a:solidFill>
          <a:srgbClr val="000000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Nomad">
  <p:cSld name="Callout Slide 2 Vault_1_1">
    <p:bg>
      <p:bgPr>
        <a:solidFill>
          <a:srgbClr val="00000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Packer">
  <p:cSld name="Callout Slide 2 Vault_1_1_2">
    <p:bg>
      <p:bgPr>
        <a:solidFill>
          <a:srgbClr val="000000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0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grant">
  <p:cSld name="Callout Slide 2 Vault_1_1_2_1">
    <p:bg>
      <p:bgPr>
        <a:solidFill>
          <a:srgbClr val="000000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Hashi">
  <p:cSld name="Callout Slide 2 Vault_1_1_1">
    <p:bg>
      <p:bgPr>
        <a:solidFill>
          <a:srgbClr val="000000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Terraform">
  <p:cSld name="Callout Slide 2 Vault_1_1_1_1">
    <p:bg>
      <p:bgPr>
        <a:solidFill>
          <a:srgbClr val="000000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ult">
  <p:cSld name="Callout Slide 2 Vault_1_1_1_1_1">
    <p:bg>
      <p:bgPr>
        <a:solidFill>
          <a:srgbClr val="000000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Consul">
  <p:cSld name="Callout Slide 2 Vault_1_1_1_1_1_1">
    <p:bg>
      <p:bgPr>
        <a:solidFill>
          <a:srgbClr val="00000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Nomad">
  <p:cSld name="Callout Slide 2 Vault_1_1_1_1_1_1_1">
    <p:bg>
      <p:bgPr>
        <a:solidFill>
          <a:srgbClr val="000000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Packer">
  <p:cSld name="Callout Slide 2 Vault_1_1_1_1_1_1_1_2">
    <p:bg>
      <p:bgPr>
        <a:solidFill>
          <a:srgbClr val="00000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13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grant">
  <p:cSld name="Callout Slide 2 Vault_1_1_1_1_1_1_1_2_1">
    <p:bg>
      <p:bgPr>
        <a:solidFill>
          <a:srgbClr val="00000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14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Hashi">
  <p:cSld name="Callout Slide 2 Vault_1_1_1_1_1_1_1_1">
    <p:bg>
      <p:bgPr>
        <a:solidFill>
          <a:srgbClr val="000000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Terraform">
  <p:cSld name="Callout Slide 2 Vault_1_1_1_1_1_1_1_1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ult">
  <p:cSld name="Callout Slide 2 Vault_1_1_1_1_1_1_1_1_1_1">
    <p:bg>
      <p:bgPr>
        <a:solidFill>
          <a:srgbClr val="00000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Consul">
  <p:cSld name="Callout Slide 2 Vault_1_1_1_1_1_1_1_1_1_1_1">
    <p:bg>
      <p:bgPr>
        <a:solidFill>
          <a:srgbClr val="00000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Nomad">
  <p:cSld name="Callout Slide 2 Vault_1_1_1_1_1_1_1_1_1_1_1_1">
    <p:bg>
      <p:bgPr>
        <a:solidFill>
          <a:srgbClr val="000000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Packer">
  <p:cSld name="Callout Slide 2 Vault_1_1_1_1_1_1_1_1_1_1_1_1_1">
    <p:bg>
      <p:bgPr>
        <a:solidFill>
          <a:srgbClr val="000000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20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grant">
  <p:cSld name="Callout Slide 2 Vault_1_1_1_1_1_1_1_1_1_1_1_1_1_1">
    <p:bg>
      <p:bgPr>
        <a:solidFill>
          <a:srgbClr val="000000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2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nted Title Top">
  <p:cSld name="C - 3 Icons Boxed">
    <p:bg>
      <p:bgPr>
        <a:solidFill>
          <a:schemeClr val="accent5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2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62" name="Google Shape;362;p12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22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8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9" name="Google Shape;209;p68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0" name="Google Shape;210;p6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30" r:id="rId3"/>
    <p:sldLayoutId id="2147483732" r:id="rId4"/>
    <p:sldLayoutId id="2147483733" r:id="rId5"/>
    <p:sldLayoutId id="2147483734" r:id="rId6"/>
    <p:sldLayoutId id="2147483735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www.runatlantis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onsul.io/docs" TargetMode="External"/><Relationship Id="rId5" Type="http://schemas.openxmlformats.org/officeDocument/2006/relationships/hyperlink" Target="https://docs.microsoft.com/en-us/azure/devops/?view=azure-devops" TargetMode="External"/><Relationship Id="rId4" Type="http://schemas.openxmlformats.org/officeDocument/2006/relationships/hyperlink" Target="https://www.terraform.io/docs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97"/>
          <p:cNvSpPr txBox="1">
            <a:spLocks noGrp="1"/>
          </p:cNvSpPr>
          <p:nvPr>
            <p:ph type="body" idx="4294967295"/>
          </p:nvPr>
        </p:nvSpPr>
        <p:spPr>
          <a:xfrm>
            <a:off x="457775" y="1214140"/>
            <a:ext cx="8268221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chemeClr val="accent6"/>
              </a:buClr>
              <a:buSzPts val="2100"/>
              <a:buNone/>
            </a:pPr>
            <a:r>
              <a:rPr lang="es-ES" sz="2100" b="1" dirty="0">
                <a:solidFill>
                  <a:schemeClr val="accent6"/>
                </a:solidFill>
              </a:rPr>
              <a:t>Automatizando la infraestructura con </a:t>
            </a:r>
            <a:r>
              <a:rPr lang="es-ES" sz="2100" b="1" dirty="0" err="1">
                <a:solidFill>
                  <a:schemeClr val="accent6"/>
                </a:solidFill>
              </a:rPr>
              <a:t>Terraform</a:t>
            </a:r>
            <a:r>
              <a:rPr lang="es-ES" sz="2100" b="1" dirty="0">
                <a:solidFill>
                  <a:schemeClr val="accent6"/>
                </a:solidFill>
              </a:rPr>
              <a:t> en </a:t>
            </a:r>
            <a:r>
              <a:rPr lang="es-ES" sz="2100" b="1" dirty="0" err="1">
                <a:solidFill>
                  <a:schemeClr val="accent6"/>
                </a:solidFill>
              </a:rPr>
              <a:t>AzureDevops</a:t>
            </a:r>
            <a:endParaRPr sz="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8" name="Google Shape;768;p197"/>
          <p:cNvSpPr txBox="1">
            <a:spLocks noGrp="1"/>
          </p:cNvSpPr>
          <p:nvPr>
            <p:ph type="body" idx="4294967295"/>
          </p:nvPr>
        </p:nvSpPr>
        <p:spPr>
          <a:xfrm>
            <a:off x="457775" y="2316600"/>
            <a:ext cx="2921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-CA" sz="1800" b="1" dirty="0">
                <a:solidFill>
                  <a:schemeClr val="accent6"/>
                </a:solidFill>
              </a:rPr>
              <a:t>Juan Jose Gazzola</a:t>
            </a:r>
          </a:p>
        </p:txBody>
      </p:sp>
      <p:sp>
        <p:nvSpPr>
          <p:cNvPr id="769" name="Google Shape;769;p197"/>
          <p:cNvSpPr txBox="1">
            <a:spLocks noGrp="1"/>
          </p:cNvSpPr>
          <p:nvPr>
            <p:ph type="body" idx="4294967295"/>
          </p:nvPr>
        </p:nvSpPr>
        <p:spPr>
          <a:xfrm>
            <a:off x="457775" y="2954069"/>
            <a:ext cx="3388083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CA" dirty="0">
                <a:solidFill>
                  <a:schemeClr val="accent2"/>
                </a:solidFill>
              </a:rPr>
              <a:t>DevOps Engineer</a:t>
            </a:r>
            <a:r>
              <a:rPr lang="en" dirty="0">
                <a:solidFill>
                  <a:schemeClr val="accent2"/>
                </a:solidFill>
              </a:rPr>
              <a:t> - </a:t>
            </a:r>
            <a:r>
              <a:rPr lang="en-CA" dirty="0">
                <a:solidFill>
                  <a:schemeClr val="accent2"/>
                </a:solidFill>
              </a:rPr>
              <a:t>San Cristobal </a:t>
            </a:r>
            <a:r>
              <a:rPr lang="en-CA" dirty="0" err="1">
                <a:solidFill>
                  <a:schemeClr val="accent2"/>
                </a:solidFill>
              </a:rPr>
              <a:t>Seguros</a:t>
            </a:r>
            <a:endParaRPr dirty="0"/>
          </a:p>
        </p:txBody>
      </p:sp>
      <p:grpSp>
        <p:nvGrpSpPr>
          <p:cNvPr id="770" name="Google Shape;770;p197"/>
          <p:cNvGrpSpPr/>
          <p:nvPr/>
        </p:nvGrpSpPr>
        <p:grpSpPr>
          <a:xfrm>
            <a:off x="7135678" y="4317463"/>
            <a:ext cx="1486113" cy="347053"/>
            <a:chOff x="0" y="0"/>
            <a:chExt cx="3962968" cy="925475"/>
          </a:xfrm>
        </p:grpSpPr>
        <p:sp>
          <p:nvSpPr>
            <p:cNvPr id="771" name="Google Shape;771;p197"/>
            <p:cNvSpPr/>
            <p:nvPr/>
          </p:nvSpPr>
          <p:spPr>
            <a:xfrm>
              <a:off x="2165852" y="176108"/>
              <a:ext cx="310554" cy="5322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9" y="0"/>
                  </a:moveTo>
                  <a:lnTo>
                    <a:pt x="0" y="544"/>
                  </a:lnTo>
                  <a:lnTo>
                    <a:pt x="0" y="21600"/>
                  </a:lnTo>
                  <a:lnTo>
                    <a:pt x="6399" y="21600"/>
                  </a:lnTo>
                  <a:lnTo>
                    <a:pt x="6399" y="11231"/>
                  </a:lnTo>
                  <a:cubicBezTo>
                    <a:pt x="8747" y="10530"/>
                    <a:pt x="11536" y="9954"/>
                    <a:pt x="13123" y="9954"/>
                  </a:cubicBezTo>
                  <a:cubicBezTo>
                    <a:pt x="14600" y="9954"/>
                    <a:pt x="15146" y="10369"/>
                    <a:pt x="15146" y="11167"/>
                  </a:cubicBezTo>
                  <a:lnTo>
                    <a:pt x="15146" y="21600"/>
                  </a:lnTo>
                  <a:lnTo>
                    <a:pt x="21600" y="21600"/>
                  </a:lnTo>
                  <a:lnTo>
                    <a:pt x="21600" y="10752"/>
                  </a:lnTo>
                  <a:cubicBezTo>
                    <a:pt x="21600" y="8105"/>
                    <a:pt x="20068" y="6349"/>
                    <a:pt x="15802" y="6349"/>
                  </a:cubicBezTo>
                  <a:cubicBezTo>
                    <a:pt x="13068" y="6349"/>
                    <a:pt x="9243" y="6925"/>
                    <a:pt x="6399" y="7787"/>
                  </a:cubicBezTo>
                  <a:lnTo>
                    <a:pt x="63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197"/>
            <p:cNvSpPr/>
            <p:nvPr/>
          </p:nvSpPr>
          <p:spPr>
            <a:xfrm>
              <a:off x="1069928" y="204401"/>
              <a:ext cx="378162" cy="503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5431" y="21600"/>
                  </a:lnTo>
                  <a:lnTo>
                    <a:pt x="5431" y="12504"/>
                  </a:lnTo>
                  <a:lnTo>
                    <a:pt x="16123" y="12504"/>
                  </a:lnTo>
                  <a:lnTo>
                    <a:pt x="1612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123" y="0"/>
                  </a:lnTo>
                  <a:lnTo>
                    <a:pt x="16123" y="8896"/>
                  </a:lnTo>
                  <a:lnTo>
                    <a:pt x="5431" y="8896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197"/>
            <p:cNvSpPr/>
            <p:nvPr/>
          </p:nvSpPr>
          <p:spPr>
            <a:xfrm>
              <a:off x="1508615" y="332560"/>
              <a:ext cx="288522" cy="3837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93" y="21154"/>
                  </a:moveTo>
                  <a:lnTo>
                    <a:pt x="21600" y="21154"/>
                  </a:lnTo>
                  <a:lnTo>
                    <a:pt x="21600" y="7481"/>
                  </a:lnTo>
                  <a:cubicBezTo>
                    <a:pt x="21600" y="2302"/>
                    <a:pt x="19007" y="0"/>
                    <a:pt x="10358" y="0"/>
                  </a:cubicBezTo>
                  <a:cubicBezTo>
                    <a:pt x="7297" y="0"/>
                    <a:pt x="3470" y="357"/>
                    <a:pt x="884" y="972"/>
                  </a:cubicBezTo>
                  <a:lnTo>
                    <a:pt x="1768" y="4911"/>
                  </a:lnTo>
                  <a:cubicBezTo>
                    <a:pt x="4176" y="4559"/>
                    <a:pt x="6888" y="4291"/>
                    <a:pt x="9415" y="4291"/>
                  </a:cubicBezTo>
                  <a:cubicBezTo>
                    <a:pt x="13828" y="4291"/>
                    <a:pt x="14653" y="5090"/>
                    <a:pt x="14653" y="7392"/>
                  </a:cubicBezTo>
                  <a:lnTo>
                    <a:pt x="14653" y="9560"/>
                  </a:lnTo>
                  <a:lnTo>
                    <a:pt x="8003" y="9560"/>
                  </a:lnTo>
                  <a:cubicBezTo>
                    <a:pt x="2415" y="9560"/>
                    <a:pt x="0" y="11197"/>
                    <a:pt x="0" y="15404"/>
                  </a:cubicBezTo>
                  <a:cubicBezTo>
                    <a:pt x="0" y="18986"/>
                    <a:pt x="2118" y="21600"/>
                    <a:pt x="7178" y="21600"/>
                  </a:cubicBezTo>
                  <a:cubicBezTo>
                    <a:pt x="9949" y="21600"/>
                    <a:pt x="12891" y="20980"/>
                    <a:pt x="15418" y="19784"/>
                  </a:cubicBezTo>
                  <a:close/>
                  <a:moveTo>
                    <a:pt x="9533" y="13320"/>
                  </a:moveTo>
                  <a:lnTo>
                    <a:pt x="14653" y="13320"/>
                  </a:lnTo>
                  <a:lnTo>
                    <a:pt x="14653" y="16376"/>
                  </a:lnTo>
                  <a:cubicBezTo>
                    <a:pt x="13360" y="16952"/>
                    <a:pt x="11480" y="17482"/>
                    <a:pt x="9474" y="17482"/>
                  </a:cubicBezTo>
                  <a:cubicBezTo>
                    <a:pt x="7297" y="17482"/>
                    <a:pt x="6650" y="16818"/>
                    <a:pt x="6650" y="15359"/>
                  </a:cubicBezTo>
                  <a:cubicBezTo>
                    <a:pt x="6650" y="13811"/>
                    <a:pt x="7297" y="13320"/>
                    <a:pt x="9533" y="133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197"/>
            <p:cNvSpPr/>
            <p:nvPr/>
          </p:nvSpPr>
          <p:spPr>
            <a:xfrm>
              <a:off x="1848250" y="332560"/>
              <a:ext cx="261036" cy="3837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77" y="0"/>
                  </a:moveTo>
                  <a:cubicBezTo>
                    <a:pt x="3056" y="0"/>
                    <a:pt x="386" y="1816"/>
                    <a:pt x="386" y="5973"/>
                  </a:cubicBezTo>
                  <a:cubicBezTo>
                    <a:pt x="386" y="10001"/>
                    <a:pt x="1232" y="11286"/>
                    <a:pt x="8714" y="12526"/>
                  </a:cubicBezTo>
                  <a:cubicBezTo>
                    <a:pt x="13659" y="13320"/>
                    <a:pt x="14052" y="13985"/>
                    <a:pt x="14052" y="15225"/>
                  </a:cubicBezTo>
                  <a:cubicBezTo>
                    <a:pt x="14052" y="16818"/>
                    <a:pt x="13527" y="17348"/>
                    <a:pt x="10151" y="17348"/>
                  </a:cubicBezTo>
                  <a:cubicBezTo>
                    <a:pt x="7023" y="17348"/>
                    <a:pt x="3639" y="16952"/>
                    <a:pt x="1108" y="16421"/>
                  </a:cubicBezTo>
                  <a:lnTo>
                    <a:pt x="0" y="20404"/>
                  </a:lnTo>
                  <a:cubicBezTo>
                    <a:pt x="2859" y="21069"/>
                    <a:pt x="7285" y="21600"/>
                    <a:pt x="10537" y="21600"/>
                  </a:cubicBezTo>
                  <a:cubicBezTo>
                    <a:pt x="19777" y="21600"/>
                    <a:pt x="21600" y="19120"/>
                    <a:pt x="21600" y="15136"/>
                  </a:cubicBezTo>
                  <a:cubicBezTo>
                    <a:pt x="21600" y="10845"/>
                    <a:pt x="20754" y="10091"/>
                    <a:pt x="12229" y="8543"/>
                  </a:cubicBezTo>
                  <a:cubicBezTo>
                    <a:pt x="8065" y="7833"/>
                    <a:pt x="7934" y="7699"/>
                    <a:pt x="7934" y="6018"/>
                  </a:cubicBezTo>
                  <a:cubicBezTo>
                    <a:pt x="7934" y="4738"/>
                    <a:pt x="8459" y="4252"/>
                    <a:pt x="11777" y="4252"/>
                  </a:cubicBezTo>
                  <a:cubicBezTo>
                    <a:pt x="14184" y="4252"/>
                    <a:pt x="17888" y="4559"/>
                    <a:pt x="20163" y="4827"/>
                  </a:cubicBezTo>
                  <a:lnTo>
                    <a:pt x="20944" y="709"/>
                  </a:lnTo>
                  <a:cubicBezTo>
                    <a:pt x="18282" y="223"/>
                    <a:pt x="14636" y="0"/>
                    <a:pt x="11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197"/>
            <p:cNvSpPr/>
            <p:nvPr/>
          </p:nvSpPr>
          <p:spPr>
            <a:xfrm>
              <a:off x="2543998" y="339612"/>
              <a:ext cx="92700" cy="36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6" name="Google Shape;776;p197"/>
            <p:cNvSpPr/>
            <p:nvPr/>
          </p:nvSpPr>
          <p:spPr>
            <a:xfrm>
              <a:off x="2543998" y="180779"/>
              <a:ext cx="92700" cy="10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7" name="Google Shape;777;p197"/>
            <p:cNvSpPr/>
            <p:nvPr/>
          </p:nvSpPr>
          <p:spPr>
            <a:xfrm>
              <a:off x="2701213" y="196557"/>
              <a:ext cx="316008" cy="5197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52" y="0"/>
                  </a:moveTo>
                  <a:cubicBezTo>
                    <a:pt x="3656" y="0"/>
                    <a:pt x="0" y="2253"/>
                    <a:pt x="0" y="6077"/>
                  </a:cubicBezTo>
                  <a:lnTo>
                    <a:pt x="0" y="15520"/>
                  </a:lnTo>
                  <a:cubicBezTo>
                    <a:pt x="0" y="19377"/>
                    <a:pt x="3656" y="21600"/>
                    <a:pt x="12252" y="21600"/>
                  </a:cubicBezTo>
                  <a:cubicBezTo>
                    <a:pt x="15474" y="21600"/>
                    <a:pt x="18757" y="21336"/>
                    <a:pt x="21600" y="20911"/>
                  </a:cubicBezTo>
                  <a:lnTo>
                    <a:pt x="20907" y="17483"/>
                  </a:lnTo>
                  <a:cubicBezTo>
                    <a:pt x="18112" y="17776"/>
                    <a:pt x="14830" y="18003"/>
                    <a:pt x="12468" y="18003"/>
                  </a:cubicBezTo>
                  <a:cubicBezTo>
                    <a:pt x="7957" y="18003"/>
                    <a:pt x="6505" y="17058"/>
                    <a:pt x="6505" y="14835"/>
                  </a:cubicBezTo>
                  <a:lnTo>
                    <a:pt x="6505" y="6762"/>
                  </a:lnTo>
                  <a:cubicBezTo>
                    <a:pt x="6505" y="4542"/>
                    <a:pt x="7957" y="3593"/>
                    <a:pt x="12468" y="3593"/>
                  </a:cubicBezTo>
                  <a:cubicBezTo>
                    <a:pt x="14830" y="3593"/>
                    <a:pt x="18112" y="3824"/>
                    <a:pt x="20907" y="4117"/>
                  </a:cubicBezTo>
                  <a:lnTo>
                    <a:pt x="21600" y="685"/>
                  </a:lnTo>
                  <a:cubicBezTo>
                    <a:pt x="18757" y="260"/>
                    <a:pt x="15474" y="0"/>
                    <a:pt x="12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197"/>
            <p:cNvSpPr/>
            <p:nvPr/>
          </p:nvSpPr>
          <p:spPr>
            <a:xfrm>
              <a:off x="3046400" y="332560"/>
              <a:ext cx="320706" cy="3837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97" y="21600"/>
                  </a:moveTo>
                  <a:cubicBezTo>
                    <a:pt x="2273" y="21600"/>
                    <a:pt x="0" y="17661"/>
                    <a:pt x="0" y="13409"/>
                  </a:cubicBezTo>
                  <a:lnTo>
                    <a:pt x="0" y="8191"/>
                  </a:lnTo>
                  <a:cubicBezTo>
                    <a:pt x="0" y="3894"/>
                    <a:pt x="2273" y="0"/>
                    <a:pt x="10797" y="0"/>
                  </a:cubicBezTo>
                  <a:cubicBezTo>
                    <a:pt x="19327" y="0"/>
                    <a:pt x="21600" y="3894"/>
                    <a:pt x="21600" y="8191"/>
                  </a:cubicBezTo>
                  <a:lnTo>
                    <a:pt x="21600" y="13409"/>
                  </a:lnTo>
                  <a:cubicBezTo>
                    <a:pt x="21600" y="17661"/>
                    <a:pt x="19327" y="21600"/>
                    <a:pt x="10797" y="21600"/>
                  </a:cubicBezTo>
                  <a:close/>
                  <a:moveTo>
                    <a:pt x="10797" y="4425"/>
                  </a:moveTo>
                  <a:cubicBezTo>
                    <a:pt x="7515" y="4425"/>
                    <a:pt x="6244" y="5665"/>
                    <a:pt x="6244" y="8012"/>
                  </a:cubicBezTo>
                  <a:lnTo>
                    <a:pt x="6244" y="13588"/>
                  </a:lnTo>
                  <a:cubicBezTo>
                    <a:pt x="6244" y="15935"/>
                    <a:pt x="7515" y="17175"/>
                    <a:pt x="10797" y="17175"/>
                  </a:cubicBezTo>
                  <a:cubicBezTo>
                    <a:pt x="14133" y="17175"/>
                    <a:pt x="15409" y="15935"/>
                    <a:pt x="15409" y="13588"/>
                  </a:cubicBezTo>
                  <a:lnTo>
                    <a:pt x="15409" y="8012"/>
                  </a:lnTo>
                  <a:cubicBezTo>
                    <a:pt x="15409" y="5665"/>
                    <a:pt x="14133" y="4425"/>
                    <a:pt x="10797" y="4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197"/>
            <p:cNvSpPr/>
            <p:nvPr/>
          </p:nvSpPr>
          <p:spPr>
            <a:xfrm>
              <a:off x="3422959" y="332560"/>
              <a:ext cx="190242" cy="375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30" y="0"/>
                  </a:moveTo>
                  <a:cubicBezTo>
                    <a:pt x="16868" y="496"/>
                    <a:pt x="11865" y="1991"/>
                    <a:pt x="9544" y="2756"/>
                  </a:cubicBezTo>
                  <a:lnTo>
                    <a:pt x="8834" y="405"/>
                  </a:lnTo>
                  <a:lnTo>
                    <a:pt x="0" y="405"/>
                  </a:lnTo>
                  <a:lnTo>
                    <a:pt x="0" y="21600"/>
                  </a:lnTo>
                  <a:lnTo>
                    <a:pt x="10435" y="21600"/>
                  </a:lnTo>
                  <a:lnTo>
                    <a:pt x="10435" y="7953"/>
                  </a:lnTo>
                  <a:cubicBezTo>
                    <a:pt x="14277" y="6732"/>
                    <a:pt x="17488" y="5785"/>
                    <a:pt x="21600" y="4838"/>
                  </a:cubicBezTo>
                  <a:lnTo>
                    <a:pt x="205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197"/>
            <p:cNvSpPr/>
            <p:nvPr/>
          </p:nvSpPr>
          <p:spPr>
            <a:xfrm>
              <a:off x="3650146" y="332560"/>
              <a:ext cx="312822" cy="537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170"/>
                  </a:moveTo>
                  <a:cubicBezTo>
                    <a:pt x="21600" y="13455"/>
                    <a:pt x="19105" y="15412"/>
                    <a:pt x="13191" y="15412"/>
                  </a:cubicBezTo>
                  <a:cubicBezTo>
                    <a:pt x="10964" y="15412"/>
                    <a:pt x="8360" y="15221"/>
                    <a:pt x="6407" y="14970"/>
                  </a:cubicBezTo>
                  <a:lnTo>
                    <a:pt x="6407" y="21094"/>
                  </a:lnTo>
                  <a:lnTo>
                    <a:pt x="0" y="21600"/>
                  </a:lnTo>
                  <a:lnTo>
                    <a:pt x="0" y="283"/>
                  </a:lnTo>
                  <a:lnTo>
                    <a:pt x="5099" y="283"/>
                  </a:lnTo>
                  <a:lnTo>
                    <a:pt x="5701" y="1547"/>
                  </a:lnTo>
                  <a:cubicBezTo>
                    <a:pt x="7977" y="602"/>
                    <a:pt x="10587" y="0"/>
                    <a:pt x="13787" y="0"/>
                  </a:cubicBezTo>
                  <a:cubicBezTo>
                    <a:pt x="18886" y="0"/>
                    <a:pt x="21600" y="1738"/>
                    <a:pt x="21600" y="5115"/>
                  </a:cubicBezTo>
                  <a:close/>
                  <a:moveTo>
                    <a:pt x="6407" y="11844"/>
                  </a:moveTo>
                  <a:cubicBezTo>
                    <a:pt x="8086" y="12064"/>
                    <a:pt x="10204" y="12255"/>
                    <a:pt x="12047" y="12255"/>
                  </a:cubicBezTo>
                  <a:cubicBezTo>
                    <a:pt x="14329" y="12255"/>
                    <a:pt x="15254" y="11621"/>
                    <a:pt x="15254" y="10262"/>
                  </a:cubicBezTo>
                  <a:lnTo>
                    <a:pt x="15254" y="5023"/>
                  </a:lnTo>
                  <a:cubicBezTo>
                    <a:pt x="15254" y="3823"/>
                    <a:pt x="14439" y="3158"/>
                    <a:pt x="12102" y="3158"/>
                  </a:cubicBezTo>
                  <a:cubicBezTo>
                    <a:pt x="9985" y="3158"/>
                    <a:pt x="7764" y="3759"/>
                    <a:pt x="6407" y="44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197"/>
            <p:cNvSpPr/>
            <p:nvPr/>
          </p:nvSpPr>
          <p:spPr>
            <a:xfrm>
              <a:off x="0" y="0"/>
              <a:ext cx="363960" cy="7933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5714"/>
                  </a:lnTo>
                  <a:lnTo>
                    <a:pt x="0" y="19459"/>
                  </a:lnTo>
                  <a:lnTo>
                    <a:pt x="8070" y="21600"/>
                  </a:lnTo>
                  <a:lnTo>
                    <a:pt x="8070" y="7878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2" name="Google Shape;782;p197"/>
            <p:cNvSpPr/>
            <p:nvPr/>
          </p:nvSpPr>
          <p:spPr>
            <a:xfrm>
              <a:off x="227186" y="0"/>
              <a:ext cx="418230" cy="924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2" y="0"/>
                  </a:moveTo>
                  <a:lnTo>
                    <a:pt x="14532" y="9385"/>
                  </a:lnTo>
                  <a:lnTo>
                    <a:pt x="7063" y="9385"/>
                  </a:lnTo>
                  <a:lnTo>
                    <a:pt x="7063" y="5895"/>
                  </a:lnTo>
                  <a:lnTo>
                    <a:pt x="0" y="7731"/>
                  </a:lnTo>
                  <a:lnTo>
                    <a:pt x="0" y="19763"/>
                  </a:lnTo>
                  <a:lnTo>
                    <a:pt x="7063" y="21600"/>
                  </a:lnTo>
                  <a:lnTo>
                    <a:pt x="7063" y="12251"/>
                  </a:lnTo>
                  <a:lnTo>
                    <a:pt x="14532" y="12251"/>
                  </a:lnTo>
                  <a:lnTo>
                    <a:pt x="14532" y="15722"/>
                  </a:lnTo>
                  <a:lnTo>
                    <a:pt x="21600" y="13885"/>
                  </a:lnTo>
                  <a:lnTo>
                    <a:pt x="21600" y="1855"/>
                  </a:lnTo>
                  <a:lnTo>
                    <a:pt x="145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p197"/>
            <p:cNvSpPr/>
            <p:nvPr/>
          </p:nvSpPr>
          <p:spPr>
            <a:xfrm>
              <a:off x="508569" y="131243"/>
              <a:ext cx="364068" cy="794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85" y="0"/>
                  </a:moveTo>
                  <a:lnTo>
                    <a:pt x="13485" y="13730"/>
                  </a:lnTo>
                  <a:lnTo>
                    <a:pt x="0" y="17300"/>
                  </a:lnTo>
                  <a:lnTo>
                    <a:pt x="0" y="21600"/>
                  </a:lnTo>
                  <a:lnTo>
                    <a:pt x="21600" y="15869"/>
                  </a:lnTo>
                  <a:lnTo>
                    <a:pt x="21600" y="2160"/>
                  </a:lnTo>
                  <a:lnTo>
                    <a:pt x="13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9" name="Google Shape;939;p208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40" name="Google Shape;940;p20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57226"/>
            <a:ext cx="290513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08"/>
          <p:cNvSpPr/>
          <p:nvPr/>
        </p:nvSpPr>
        <p:spPr>
          <a:xfrm>
            <a:off x="503455" y="1387425"/>
            <a:ext cx="6125137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s-AR" sz="3600" b="1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10587997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23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Conclusiones y sugerencias</a:t>
            </a:r>
            <a:endParaRPr lang="es-AR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endParaRPr lang="en-CA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019;p219">
            <a:extLst>
              <a:ext uri="{FF2B5EF4-FFF2-40B4-BE49-F238E27FC236}">
                <a16:creationId xmlns:a16="http://schemas.microsoft.com/office/drawing/2014/main" id="{EBBDF051-44B4-49ED-A729-A779029149FB}"/>
              </a:ext>
            </a:extLst>
          </p:cNvPr>
          <p:cNvSpPr txBox="1">
            <a:spLocks noGrp="1"/>
          </p:cNvSpPr>
          <p:nvPr/>
        </p:nvSpPr>
        <p:spPr>
          <a:xfrm>
            <a:off x="485700" y="149451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Para automatizar el proceso se pueden incluir herramientas que optimicen el proceso como el ejemplo de Atlantis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En los repositorios tener </a:t>
            </a:r>
            <a:r>
              <a:rPr lang="es-AR" sz="1800" dirty="0" err="1"/>
              <a:t>reviewer</a:t>
            </a:r>
            <a:r>
              <a:rPr lang="es-AR" sz="1800" dirty="0"/>
              <a:t> que puedan chequear el código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Colocar el </a:t>
            </a:r>
            <a:r>
              <a:rPr lang="es-AR" sz="1800" dirty="0" err="1"/>
              <a:t>terraform.state</a:t>
            </a:r>
            <a:r>
              <a:rPr lang="es-AR" sz="1800" dirty="0"/>
              <a:t> en un repositorio </a:t>
            </a:r>
            <a:r>
              <a:rPr lang="es-AR" sz="1800"/>
              <a:t>remoto (Consul,S3</a:t>
            </a:r>
            <a:r>
              <a:rPr lang="es-AR" sz="1800" dirty="0"/>
              <a:t>, Azure Blob)</a:t>
            </a: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sz="500" dirty="0"/>
          </a:p>
          <a:p>
            <a:pPr marL="0" lvl="0" indent="0">
              <a:lnSpc>
                <a:spcPct val="130000"/>
              </a:lnSpc>
              <a:spcBef>
                <a:spcPts val="900"/>
              </a:spcBef>
              <a:buClr>
                <a:srgbClr val="000000"/>
              </a:buClr>
              <a:buSzPts val="1800"/>
              <a:buNone/>
            </a:pPr>
            <a:endParaRPr lang="en-CA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554326292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23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Enlaces y </a:t>
            </a:r>
            <a:r>
              <a:rPr lang="es-AR" sz="2900" b="1" dirty="0">
                <a:solidFill>
                  <a:srgbClr val="000000"/>
                </a:solidFill>
              </a:rPr>
              <a:t>herramientas</a:t>
            </a:r>
            <a:endParaRPr lang="es-AR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endParaRPr lang="en-CA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019;p219">
            <a:extLst>
              <a:ext uri="{FF2B5EF4-FFF2-40B4-BE49-F238E27FC236}">
                <a16:creationId xmlns:a16="http://schemas.microsoft.com/office/drawing/2014/main" id="{EBBDF051-44B4-49ED-A729-A779029149FB}"/>
              </a:ext>
            </a:extLst>
          </p:cNvPr>
          <p:cNvSpPr txBox="1">
            <a:spLocks noGrp="1"/>
          </p:cNvSpPr>
          <p:nvPr/>
        </p:nvSpPr>
        <p:spPr>
          <a:xfrm>
            <a:off x="485700" y="149451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Terraform: </a:t>
            </a:r>
            <a:r>
              <a:rPr lang="es-AR" sz="1800" dirty="0">
                <a:hlinkClick r:id="rId4"/>
              </a:rPr>
              <a:t>https://www.terraform.io/docs/index.html</a:t>
            </a:r>
            <a:endParaRPr lang="es-AR" sz="1800" dirty="0"/>
          </a:p>
          <a:p>
            <a:pPr marL="228600" indent="-228600">
              <a:lnSpc>
                <a:spcPct val="130000"/>
              </a:lnSpc>
              <a:spcBef>
                <a:spcPts val="900"/>
              </a:spcBef>
              <a:buClr>
                <a:srgbClr val="000000"/>
              </a:buClr>
              <a:buSzPts val="1800"/>
            </a:pPr>
            <a:r>
              <a:rPr lang="es-AR" sz="1800" dirty="0"/>
              <a:t>Azure DevOps: </a:t>
            </a:r>
            <a:r>
              <a:rPr lang="es-AR" sz="1600" dirty="0">
                <a:hlinkClick r:id="rId5"/>
              </a:rPr>
              <a:t>https://docs.microsoft.com/en-us/azure/devops/?view=azure-devops</a:t>
            </a:r>
            <a:endParaRPr lang="es-AR" sz="1600" dirty="0"/>
          </a:p>
          <a:p>
            <a:pPr marL="228600" indent="-228600">
              <a:lnSpc>
                <a:spcPct val="130000"/>
              </a:lnSpc>
              <a:spcBef>
                <a:spcPts val="900"/>
              </a:spcBef>
              <a:buClr>
                <a:srgbClr val="000000"/>
              </a:buClr>
              <a:buSzPts val="1800"/>
            </a:pPr>
            <a:r>
              <a:rPr lang="es-AR" sz="1800" dirty="0" err="1"/>
              <a:t>Consul</a:t>
            </a:r>
            <a:r>
              <a:rPr lang="es-AR" sz="1800" dirty="0"/>
              <a:t>: </a:t>
            </a:r>
            <a:r>
              <a:rPr lang="es-AR" sz="1800" dirty="0">
                <a:hlinkClick r:id="rId6"/>
              </a:rPr>
              <a:t>https://www.consul.io/docs</a:t>
            </a: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Atlantis: </a:t>
            </a:r>
            <a:r>
              <a:rPr lang="es-AR" sz="1800" dirty="0">
                <a:hlinkClick r:id="rId7"/>
              </a:rPr>
              <a:t>https://www.runatlantis.io/</a:t>
            </a:r>
            <a:endParaRPr lang="es-AR" sz="1800" dirty="0"/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lang="es-AR" sz="500" dirty="0"/>
          </a:p>
        </p:txBody>
      </p:sp>
    </p:spTree>
    <p:extLst>
      <p:ext uri="{BB962C8B-B14F-4D97-AF65-F5344CB8AC3E}">
        <p14:creationId xmlns:p14="http://schemas.microsoft.com/office/powerpoint/2010/main" val="260075547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2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24"/>
          <p:cNvSpPr txBox="1">
            <a:spLocks noGrp="1"/>
          </p:cNvSpPr>
          <p:nvPr>
            <p:ph type="body" idx="4294967295"/>
          </p:nvPr>
        </p:nvSpPr>
        <p:spPr>
          <a:xfrm>
            <a:off x="3139260" y="1523176"/>
            <a:ext cx="5490390" cy="171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Tengo mas de 15 años de experiencia en IT.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endParaRPr lang="es-A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Actualmente me encuentro desempeñando el rol de Ingeniero en el equipo de DevOps de San Cristobal Seguros.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endParaRPr lang="es-A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sz="1380" dirty="0"/>
              <a:t>Mi pasatiempo es crear contenido, y compartir mis experiencias en IT en YouTube para el canal </a:t>
            </a:r>
            <a:r>
              <a:rPr lang="es-AR" sz="1380" dirty="0" err="1"/>
              <a:t>DevOpsToBe</a:t>
            </a:r>
            <a:r>
              <a:rPr lang="es-AR" sz="1380" dirty="0"/>
              <a:t> que esta en sus etapas iniciales.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FD68A-9E19-40F1-9D68-8DBA2EF7E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3" t="11803" r="15999" b="31802"/>
          <a:stretch/>
        </p:blipFill>
        <p:spPr>
          <a:xfrm>
            <a:off x="457200" y="1409426"/>
            <a:ext cx="1821305" cy="1826023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4" name="Google Shape;1057;p224">
            <a:extLst>
              <a:ext uri="{FF2B5EF4-FFF2-40B4-BE49-F238E27FC236}">
                <a16:creationId xmlns:a16="http://schemas.microsoft.com/office/drawing/2014/main" id="{51C818E9-6AEB-4846-B452-258D1B13CAEB}"/>
              </a:ext>
            </a:extLst>
          </p:cNvPr>
          <p:cNvSpPr txBox="1">
            <a:spLocks/>
          </p:cNvSpPr>
          <p:nvPr/>
        </p:nvSpPr>
        <p:spPr>
          <a:xfrm>
            <a:off x="327579" y="3488028"/>
            <a:ext cx="2080545" cy="63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Helvetica Neue"/>
              <a:buNone/>
            </a:pPr>
            <a:r>
              <a:rPr lang="es-AR" sz="1800" b="1" dirty="0">
                <a:solidFill>
                  <a:srgbClr val="000000"/>
                </a:solidFill>
              </a:rPr>
              <a:t>Juan Jose Gazzola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Open Sans"/>
              <a:buNone/>
            </a:pPr>
            <a:r>
              <a:rPr lang="es-AR" sz="1800" b="1" dirty="0">
                <a:solidFill>
                  <a:srgbClr val="000000"/>
                </a:solidFill>
              </a:rPr>
              <a:t>@</a:t>
            </a:r>
            <a:r>
              <a:rPr lang="es-AR" sz="1800" b="1" dirty="0" err="1">
                <a:solidFill>
                  <a:srgbClr val="000000"/>
                </a:solidFill>
              </a:rPr>
              <a:t>juanjo_gazzola</a:t>
            </a:r>
            <a:endParaRPr lang="es-AR" sz="1800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8F459B5F-1411-4F51-8605-4063E0FE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21" y="461989"/>
            <a:ext cx="490159" cy="3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01898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2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24"/>
          <p:cNvSpPr txBox="1">
            <a:spLocks noGrp="1"/>
          </p:cNvSpPr>
          <p:nvPr>
            <p:ph type="body" idx="4294967295"/>
          </p:nvPr>
        </p:nvSpPr>
        <p:spPr>
          <a:xfrm>
            <a:off x="3139260" y="1523176"/>
            <a:ext cx="5490390" cy="171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Tengo mas de 15 años de experiencia en IT.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endParaRPr lang="es-A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Actualmente me encuentro desempeñando el rol de Ingeniero en el equipo de DevOps de San Cristobal Seguros.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endParaRPr lang="es-A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Clr>
                <a:srgbClr val="484861"/>
              </a:buClr>
              <a:buSzPts val="1400"/>
              <a:buFont typeface="Open Sans"/>
              <a:buNone/>
            </a:pPr>
            <a:r>
              <a:rPr lang="es-AR" sz="1380" dirty="0"/>
              <a:t>Mi pasatiempo es crear contenido, y compartir mis experiencias en IT en YouTube para el canal </a:t>
            </a:r>
            <a:r>
              <a:rPr lang="es-AR" sz="1380" dirty="0" err="1"/>
              <a:t>DevOpsToBe</a:t>
            </a:r>
            <a:r>
              <a:rPr lang="es-AR" sz="1380" dirty="0"/>
              <a:t> que esta en sus etapas iniciales.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FD68A-9E19-40F1-9D68-8DBA2EF7E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3" t="11803" r="15999" b="31802"/>
          <a:stretch/>
        </p:blipFill>
        <p:spPr>
          <a:xfrm>
            <a:off x="457200" y="1409426"/>
            <a:ext cx="1821305" cy="1826023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4" name="Google Shape;1057;p224">
            <a:extLst>
              <a:ext uri="{FF2B5EF4-FFF2-40B4-BE49-F238E27FC236}">
                <a16:creationId xmlns:a16="http://schemas.microsoft.com/office/drawing/2014/main" id="{51C818E9-6AEB-4846-B452-258D1B13CAEB}"/>
              </a:ext>
            </a:extLst>
          </p:cNvPr>
          <p:cNvSpPr txBox="1">
            <a:spLocks/>
          </p:cNvSpPr>
          <p:nvPr/>
        </p:nvSpPr>
        <p:spPr>
          <a:xfrm>
            <a:off x="327579" y="3488028"/>
            <a:ext cx="2080545" cy="63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Helvetica Neue"/>
              <a:buNone/>
            </a:pPr>
            <a:r>
              <a:rPr lang="es-AR" sz="1800" b="1" dirty="0">
                <a:solidFill>
                  <a:srgbClr val="000000"/>
                </a:solidFill>
              </a:rPr>
              <a:t>Juan Jose Gazzola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Open Sans"/>
              <a:buNone/>
            </a:pPr>
            <a:r>
              <a:rPr lang="es-AR" sz="1800" b="1" dirty="0">
                <a:solidFill>
                  <a:srgbClr val="000000"/>
                </a:solidFill>
              </a:rPr>
              <a:t>@</a:t>
            </a:r>
            <a:r>
              <a:rPr lang="es-AR" sz="1800" b="1" dirty="0" err="1">
                <a:solidFill>
                  <a:srgbClr val="000000"/>
                </a:solidFill>
              </a:rPr>
              <a:t>juanjo_gazzola</a:t>
            </a:r>
            <a:endParaRPr lang="es-AR" sz="1800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8F459B5F-1411-4F51-8605-4063E0FE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21" y="461989"/>
            <a:ext cx="490159" cy="306962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1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16"/>
          <p:cNvSpPr txBox="1">
            <a:spLocks noGrp="1"/>
          </p:cNvSpPr>
          <p:nvPr>
            <p:ph type="body" idx="4294967295"/>
          </p:nvPr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¿</a:t>
            </a:r>
            <a:r>
              <a:rPr lang="en-CA" sz="2900" b="1" dirty="0">
                <a:solidFill>
                  <a:srgbClr val="000000"/>
                </a:solidFill>
              </a:rPr>
              <a:t> Que </a:t>
            </a:r>
            <a:r>
              <a:rPr lang="en-CA" sz="2900" b="1" dirty="0" err="1">
                <a:solidFill>
                  <a:srgbClr val="000000"/>
                </a:solidFill>
              </a:rPr>
              <a:t>tratamos</a:t>
            </a:r>
            <a:r>
              <a:rPr lang="en-CA" sz="2900" b="1" dirty="0">
                <a:solidFill>
                  <a:srgbClr val="000000"/>
                </a:solidFill>
              </a:rPr>
              <a:t> de resolver?</a:t>
            </a:r>
            <a:endParaRPr sz="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019;p219">
            <a:extLst>
              <a:ext uri="{FF2B5EF4-FFF2-40B4-BE49-F238E27FC236}">
                <a16:creationId xmlns:a16="http://schemas.microsoft.com/office/drawing/2014/main" id="{8A2ECAF2-8D44-40AC-B072-15D139B8B3B4}"/>
              </a:ext>
            </a:extLst>
          </p:cNvPr>
          <p:cNvSpPr txBox="1">
            <a:spLocks noGrp="1"/>
          </p:cNvSpPr>
          <p:nvPr/>
        </p:nvSpPr>
        <p:spPr>
          <a:xfrm>
            <a:off x="485700" y="149451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Automatizar el proceso de despliegue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Mejorar nuestros tiempos de entrega</a:t>
            </a:r>
            <a:endParaRPr sz="5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Minimizar el numero de errores</a:t>
            </a:r>
            <a:endParaRPr sz="500" dirty="0"/>
          </a:p>
          <a:p>
            <a:pPr marL="228600" lvl="0" indent="-228600">
              <a:lnSpc>
                <a:spcPct val="130000"/>
              </a:lnSpc>
              <a:spcBef>
                <a:spcPts val="900"/>
              </a:spcBef>
              <a:buClr>
                <a:srgbClr val="000000"/>
              </a:buClr>
              <a:buSzPts val="1800"/>
            </a:pPr>
            <a:r>
              <a:rPr lang="en-CA" sz="1800" dirty="0"/>
              <a:t>Tener una </a:t>
            </a:r>
            <a:r>
              <a:rPr lang="es-AR" sz="1800" dirty="0"/>
              <a:t>infraestructura idéntica entre nuestros ambientes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9" name="Google Shape;939;p208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40" name="Google Shape;940;p20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57226"/>
            <a:ext cx="290513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08"/>
          <p:cNvSpPr/>
          <p:nvPr/>
        </p:nvSpPr>
        <p:spPr>
          <a:xfrm>
            <a:off x="503455" y="1387425"/>
            <a:ext cx="6125137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n" sz="3600" b="1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Terraform      </a:t>
            </a:r>
            <a:r>
              <a:rPr lang="en-CA" sz="3600" b="1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Azure DevOps</a:t>
            </a:r>
            <a:r>
              <a:rPr lang="en" sz="3600" b="1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Heart 1">
            <a:extLst>
              <a:ext uri="{FF2B5EF4-FFF2-40B4-BE49-F238E27FC236}">
                <a16:creationId xmlns:a16="http://schemas.microsoft.com/office/drawing/2014/main" id="{ED42719A-BD84-4AFF-8D3D-253A38595CA7}"/>
              </a:ext>
            </a:extLst>
          </p:cNvPr>
          <p:cNvSpPr/>
          <p:nvPr/>
        </p:nvSpPr>
        <p:spPr>
          <a:xfrm>
            <a:off x="2809628" y="2319618"/>
            <a:ext cx="531159" cy="376517"/>
          </a:xfrm>
          <a:prstGeom prst="hear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1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16"/>
          <p:cNvSpPr txBox="1">
            <a:spLocks noGrp="1"/>
          </p:cNvSpPr>
          <p:nvPr>
            <p:ph type="body" idx="4294967295"/>
          </p:nvPr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Terraform + Azure DevOps</a:t>
            </a:r>
            <a:endParaRPr sz="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019;p219">
            <a:extLst>
              <a:ext uri="{FF2B5EF4-FFF2-40B4-BE49-F238E27FC236}">
                <a16:creationId xmlns:a16="http://schemas.microsoft.com/office/drawing/2014/main" id="{8A2ECAF2-8D44-40AC-B072-15D139B8B3B4}"/>
              </a:ext>
            </a:extLst>
          </p:cNvPr>
          <p:cNvSpPr txBox="1">
            <a:spLocks noGrp="1"/>
          </p:cNvSpPr>
          <p:nvPr/>
        </p:nvSpPr>
        <p:spPr>
          <a:xfrm>
            <a:off x="485700" y="149451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Entrega continua (CI/CD)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Colaborar como equipo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s-AR" sz="1800" dirty="0"/>
              <a:t>Verificar el código antes de ser desplegado</a:t>
            </a: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lang="es-AR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sz="500" dirty="0"/>
          </a:p>
          <a:p>
            <a:pPr marL="0" lvl="0" indent="0">
              <a:lnSpc>
                <a:spcPct val="130000"/>
              </a:lnSpc>
              <a:spcBef>
                <a:spcPts val="900"/>
              </a:spcBef>
              <a:buClr>
                <a:srgbClr val="000000"/>
              </a:buClr>
              <a:buSzPts val="1800"/>
              <a:buNone/>
            </a:pPr>
            <a:endParaRPr lang="en-CA" sz="1800" dirty="0"/>
          </a:p>
          <a:p>
            <a:pPr marL="228600" lvl="0" indent="-2286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2555961074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22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220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900"/>
              <a:buNone/>
            </a:pPr>
            <a:r>
              <a:rPr lang="es-AR" sz="2900" b="1" dirty="0">
                <a:solidFill>
                  <a:srgbClr val="000000"/>
                </a:solidFill>
              </a:rPr>
              <a:t>¿Como lo hicimos?</a:t>
            </a:r>
          </a:p>
        </p:txBody>
      </p:sp>
      <p:sp>
        <p:nvSpPr>
          <p:cNvPr id="1026" name="Google Shape;1026;p220"/>
          <p:cNvSpPr txBox="1">
            <a:spLocks noGrp="1"/>
          </p:cNvSpPr>
          <p:nvPr>
            <p:ph type="body" idx="4294967295"/>
          </p:nvPr>
        </p:nvSpPr>
        <p:spPr>
          <a:xfrm>
            <a:off x="457200" y="164814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17500" lvl="0" indent="-3175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AR" sz="1800" dirty="0"/>
              <a:t>Crear un repositorio común</a:t>
            </a:r>
            <a:endParaRPr sz="500" dirty="0"/>
          </a:p>
          <a:p>
            <a:pPr marL="317500" lvl="0" indent="-3175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 dirty="0"/>
              <a:t>Crear un proceso de build para nuestras intregraciones (PR)</a:t>
            </a:r>
            <a:endParaRPr sz="500" dirty="0"/>
          </a:p>
          <a:p>
            <a:pPr marL="317500" lvl="0" indent="-31750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AR" sz="1800" dirty="0"/>
              <a:t>Crear un flujo de despliegue para cada uno de nuestros ambientes</a:t>
            </a:r>
            <a:endParaRPr sz="500" dirty="0"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23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Creación del repositorio</a:t>
            </a:r>
            <a:endParaRPr lang="es-AR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endParaRPr lang="en-CA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223"/>
          <p:cNvSpPr txBox="1">
            <a:spLocks noGrp="1"/>
          </p:cNvSpPr>
          <p:nvPr>
            <p:ph type="body" idx="4294967295"/>
          </p:nvPr>
        </p:nvSpPr>
        <p:spPr>
          <a:xfrm>
            <a:off x="464344" y="1648148"/>
            <a:ext cx="3725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s-AR" sz="1800" b="1" dirty="0">
                <a:solidFill>
                  <a:srgbClr val="000000"/>
                </a:solidFill>
              </a:rPr>
              <a:t>Elegir una estrategia para ordenar nuestro código</a:t>
            </a: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Lo importante a la hora de organizar nuestro código es tener una estructura acorde a nuestras necesidades.</a:t>
            </a:r>
            <a:endParaRPr lang="es-AR" sz="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EF887-D9DF-460A-8235-B97FEBD4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8148"/>
            <a:ext cx="3957000" cy="3161832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23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Creación de </a:t>
            </a:r>
            <a:r>
              <a:rPr lang="es-AR" sz="2900" b="1" dirty="0" err="1">
                <a:solidFill>
                  <a:srgbClr val="000000"/>
                </a:solidFill>
              </a:rPr>
              <a:t>build</a:t>
            </a:r>
            <a:r>
              <a:rPr lang="es-AR" sz="2900" b="1" dirty="0">
                <a:solidFill>
                  <a:srgbClr val="000000"/>
                </a:solidFill>
              </a:rPr>
              <a:t> para nuestro PR</a:t>
            </a:r>
            <a:endParaRPr lang="es-AR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endParaRPr lang="en-CA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223"/>
          <p:cNvSpPr txBox="1">
            <a:spLocks noGrp="1"/>
          </p:cNvSpPr>
          <p:nvPr>
            <p:ph type="body" idx="4294967295"/>
          </p:nvPr>
        </p:nvSpPr>
        <p:spPr>
          <a:xfrm>
            <a:off x="464344" y="1648148"/>
            <a:ext cx="3725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s-AR" sz="1800" b="1" dirty="0">
                <a:solidFill>
                  <a:srgbClr val="000000"/>
                </a:solidFill>
              </a:rPr>
              <a:t>Elegir un proceso acorde a nuestros ambientes y proyectos</a:t>
            </a: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Como en el momento de crear nuestro repositorio también tenemos que crear una estructura acorde para necesidades </a:t>
            </a:r>
            <a:endParaRPr lang="es-AR" sz="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4CB38-9C5A-4FAC-89D5-F0D21DBB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8148"/>
            <a:ext cx="3946937" cy="31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1804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2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23"/>
          <p:cNvSpPr txBox="1">
            <a:spLocks noGrp="1"/>
          </p:cNvSpPr>
          <p:nvPr>
            <p:ph type="body" idx="4294967295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s-AR" sz="2900" b="1" dirty="0">
                <a:solidFill>
                  <a:srgbClr val="000000"/>
                </a:solidFill>
              </a:rPr>
              <a:t>Creación Release</a:t>
            </a:r>
            <a:endParaRPr lang="es-AR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endParaRPr lang="en-CA" sz="29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223"/>
          <p:cNvSpPr txBox="1">
            <a:spLocks noGrp="1"/>
          </p:cNvSpPr>
          <p:nvPr>
            <p:ph type="body" idx="4294967295"/>
          </p:nvPr>
        </p:nvSpPr>
        <p:spPr>
          <a:xfrm>
            <a:off x="464344" y="1648148"/>
            <a:ext cx="37254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s-AR" sz="1800" b="1" dirty="0">
                <a:solidFill>
                  <a:srgbClr val="000000"/>
                </a:solidFill>
              </a:rPr>
              <a:t>Elegir un proceso acorde a nuestros ambientes y proyectos</a:t>
            </a:r>
          </a:p>
          <a:p>
            <a:pPr marL="0" lvl="0" indent="0" algn="l" rtl="0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rgbClr val="484861"/>
              </a:buClr>
              <a:buSzPts val="1400"/>
              <a:buFont typeface="Open Sans"/>
              <a:buNone/>
            </a:pPr>
            <a:r>
              <a:rPr lang="es-AR" dirty="0"/>
              <a:t>Como en el momento de crear nuestro </a:t>
            </a:r>
            <a:r>
              <a:rPr lang="es-AR" dirty="0" err="1"/>
              <a:t>build</a:t>
            </a:r>
            <a:r>
              <a:rPr lang="es-AR" dirty="0"/>
              <a:t> también tenemos que crear una estructura acorde para nuestras necesidades</a:t>
            </a:r>
            <a:endParaRPr lang="es-AR" sz="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0D0C4-90B3-4733-8517-C43E76703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8148"/>
            <a:ext cx="3946937" cy="31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9342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Custom 37">
      <a:dk1>
        <a:srgbClr val="1563FF"/>
      </a:dk1>
      <a:lt1>
        <a:srgbClr val="0D44CC"/>
      </a:lt1>
      <a:dk2>
        <a:srgbClr val="00BC7F"/>
      </a:dk2>
      <a:lt2>
        <a:srgbClr val="CA2171"/>
      </a:lt2>
      <a:accent1>
        <a:srgbClr val="7F7F86"/>
      </a:accent1>
      <a:accent2>
        <a:srgbClr val="BDBEC2"/>
      </a:accent2>
      <a:accent3>
        <a:srgbClr val="DCDDE0"/>
      </a:accent3>
      <a:accent4>
        <a:srgbClr val="623CE4"/>
      </a:accent4>
      <a:accent5>
        <a:srgbClr val="F7F7F9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415</Words>
  <Application>Microsoft Office PowerPoint</Application>
  <PresentationFormat>On-screen Show (16:9)</PresentationFormat>
  <Paragraphs>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Helvetica Neue</vt:lpstr>
      <vt:lpstr>Open Sans</vt:lpstr>
      <vt:lpstr>Arial</vt:lpstr>
      <vt:lpstr>Simple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Juan Jose Gazzola</cp:lastModifiedBy>
  <cp:revision>25</cp:revision>
  <dcterms:modified xsi:type="dcterms:W3CDTF">2020-11-15T21:58:35Z</dcterms:modified>
</cp:coreProperties>
</file>